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8" r:id="rId3"/>
    <p:sldId id="260" r:id="rId4"/>
    <p:sldId id="294" r:id="rId5"/>
    <p:sldId id="302" r:id="rId6"/>
    <p:sldId id="270" r:id="rId7"/>
    <p:sldId id="300" r:id="rId8"/>
    <p:sldId id="279" r:id="rId9"/>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Destaqu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5" autoAdjust="0"/>
    <p:restoredTop sz="94626" autoAdjust="0"/>
  </p:normalViewPr>
  <p:slideViewPr>
    <p:cSldViewPr>
      <p:cViewPr varScale="1">
        <p:scale>
          <a:sx n="105" d="100"/>
          <a:sy n="105" d="100"/>
        </p:scale>
        <p:origin x="184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pt-P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pt-PT"/>
          </a:p>
        </p:txBody>
      </p:sp>
      <p:sp>
        <p:nvSpPr>
          <p:cNvPr id="4" name="Date Placeholder 3"/>
          <p:cNvSpPr>
            <a:spLocks noGrp="1"/>
          </p:cNvSpPr>
          <p:nvPr>
            <p:ph type="dt" sz="half" idx="10"/>
          </p:nvPr>
        </p:nvSpPr>
        <p:spPr/>
        <p:txBody>
          <a:bodyPr/>
          <a:lstStyle/>
          <a:p>
            <a:fld id="{844A36CB-1637-41B7-AA6A-5F44A6A4C9AC}" type="datetimeFigureOut">
              <a:rPr lang="pt-PT" smtClean="0"/>
              <a:pPr/>
              <a:t>30/04/21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AD8726B1-15C9-4457-A6B2-BF5A6531FEC8}" type="slidenum">
              <a:rPr lang="pt-PT" smtClean="0"/>
              <a:pPr/>
              <a:t>‹nº›</a:t>
            </a:fld>
            <a:endParaRPr lang="pt-P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844A36CB-1637-41B7-AA6A-5F44A6A4C9AC}" type="datetimeFigureOut">
              <a:rPr lang="pt-PT" smtClean="0"/>
              <a:pPr/>
              <a:t>30/04/21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AD8726B1-15C9-4457-A6B2-BF5A6531FEC8}" type="slidenum">
              <a:rPr lang="pt-PT" smtClean="0"/>
              <a:pPr/>
              <a:t>‹nº›</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pt-P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844A36CB-1637-41B7-AA6A-5F44A6A4C9AC}" type="datetimeFigureOut">
              <a:rPr lang="pt-PT" smtClean="0"/>
              <a:pPr/>
              <a:t>30/04/21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AD8726B1-15C9-4457-A6B2-BF5A6531FEC8}" type="slidenum">
              <a:rPr lang="pt-PT" smtClean="0"/>
              <a:pPr/>
              <a:t>‹nº›</a:t>
            </a:fld>
            <a:endParaRPr lang="pt-P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844A36CB-1637-41B7-AA6A-5F44A6A4C9AC}" type="datetimeFigureOut">
              <a:rPr lang="pt-PT" smtClean="0"/>
              <a:pPr/>
              <a:t>30/04/21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AD8726B1-15C9-4457-A6B2-BF5A6531FEC8}" type="slidenum">
              <a:rPr lang="pt-PT" smtClean="0"/>
              <a:pPr/>
              <a:t>‹nº›</a:t>
            </a:fld>
            <a:endParaRPr lang="pt-P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pt-P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4A36CB-1637-41B7-AA6A-5F44A6A4C9AC}" type="datetimeFigureOut">
              <a:rPr lang="pt-PT" smtClean="0"/>
              <a:pPr/>
              <a:t>30/04/21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AD8726B1-15C9-4457-A6B2-BF5A6531FEC8}" type="slidenum">
              <a:rPr lang="pt-PT" smtClean="0"/>
              <a:pPr/>
              <a:t>‹nº›</a:t>
            </a:fld>
            <a:endParaRPr lang="pt-P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Date Placeholder 4"/>
          <p:cNvSpPr>
            <a:spLocks noGrp="1"/>
          </p:cNvSpPr>
          <p:nvPr>
            <p:ph type="dt" sz="half" idx="10"/>
          </p:nvPr>
        </p:nvSpPr>
        <p:spPr/>
        <p:txBody>
          <a:bodyPr/>
          <a:lstStyle/>
          <a:p>
            <a:fld id="{844A36CB-1637-41B7-AA6A-5F44A6A4C9AC}" type="datetimeFigureOut">
              <a:rPr lang="pt-PT" smtClean="0"/>
              <a:pPr/>
              <a:t>30/04/21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AD8726B1-15C9-4457-A6B2-BF5A6531FEC8}" type="slidenum">
              <a:rPr lang="pt-PT" smtClean="0"/>
              <a:pPr/>
              <a:t>‹nº›</a:t>
            </a:fld>
            <a:endParaRPr lang="pt-P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pt-P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6"/>
          <p:cNvSpPr>
            <a:spLocks noGrp="1"/>
          </p:cNvSpPr>
          <p:nvPr>
            <p:ph type="dt" sz="half" idx="10"/>
          </p:nvPr>
        </p:nvSpPr>
        <p:spPr/>
        <p:txBody>
          <a:bodyPr/>
          <a:lstStyle/>
          <a:p>
            <a:fld id="{844A36CB-1637-41B7-AA6A-5F44A6A4C9AC}" type="datetimeFigureOut">
              <a:rPr lang="pt-PT" smtClean="0"/>
              <a:pPr/>
              <a:t>30/04/21</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AD8726B1-15C9-4457-A6B2-BF5A6531FEC8}" type="slidenum">
              <a:rPr lang="pt-PT" smtClean="0"/>
              <a:pPr/>
              <a:t>‹nº›</a:t>
            </a:fld>
            <a:endParaRPr lang="pt-P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Date Placeholder 2"/>
          <p:cNvSpPr>
            <a:spLocks noGrp="1"/>
          </p:cNvSpPr>
          <p:nvPr>
            <p:ph type="dt" sz="half" idx="10"/>
          </p:nvPr>
        </p:nvSpPr>
        <p:spPr/>
        <p:txBody>
          <a:bodyPr/>
          <a:lstStyle/>
          <a:p>
            <a:fld id="{844A36CB-1637-41B7-AA6A-5F44A6A4C9AC}" type="datetimeFigureOut">
              <a:rPr lang="pt-PT" smtClean="0"/>
              <a:pPr/>
              <a:t>30/04/21</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AD8726B1-15C9-4457-A6B2-BF5A6531FEC8}" type="slidenum">
              <a:rPr lang="pt-PT" smtClean="0"/>
              <a:pPr/>
              <a:t>‹nº›</a:t>
            </a:fld>
            <a:endParaRPr lang="pt-P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A36CB-1637-41B7-AA6A-5F44A6A4C9AC}" type="datetimeFigureOut">
              <a:rPr lang="pt-PT" smtClean="0"/>
              <a:pPr/>
              <a:t>30/04/21</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AD8726B1-15C9-4457-A6B2-BF5A6531FEC8}" type="slidenum">
              <a:rPr lang="pt-PT" smtClean="0"/>
              <a:pPr/>
              <a:t>‹nº›</a:t>
            </a:fld>
            <a:endParaRPr lang="pt-P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pt-P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4A36CB-1637-41B7-AA6A-5F44A6A4C9AC}" type="datetimeFigureOut">
              <a:rPr lang="pt-PT" smtClean="0"/>
              <a:pPr/>
              <a:t>30/04/21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AD8726B1-15C9-4457-A6B2-BF5A6531FEC8}" type="slidenum">
              <a:rPr lang="pt-PT" smtClean="0"/>
              <a:pPr/>
              <a:t>‹nº›</a:t>
            </a:fld>
            <a:endParaRPr lang="pt-P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pt-P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4A36CB-1637-41B7-AA6A-5F44A6A4C9AC}" type="datetimeFigureOut">
              <a:rPr lang="pt-PT" smtClean="0"/>
              <a:pPr/>
              <a:t>30/04/21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AD8726B1-15C9-4457-A6B2-BF5A6531FEC8}" type="slidenum">
              <a:rPr lang="pt-PT" smtClean="0"/>
              <a:pPr/>
              <a:t>‹nº›</a:t>
            </a:fld>
            <a:endParaRPr lang="pt-P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A36CB-1637-41B7-AA6A-5F44A6A4C9AC}" type="datetimeFigureOut">
              <a:rPr lang="pt-PT" smtClean="0"/>
              <a:pPr/>
              <a:t>30/04/21</a:t>
            </a:fld>
            <a:endParaRPr lang="pt-P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726B1-15C9-4457-A6B2-BF5A6531FEC8}" type="slidenum">
              <a:rPr lang="pt-PT" smtClean="0"/>
              <a:pPr/>
              <a:t>‹nº›</a:t>
            </a:fld>
            <a:endParaRPr lang="pt-P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 cy="6858000"/>
          </a:xfrm>
          <a:prstGeom prst="rect">
            <a:avLst/>
          </a:prstGeom>
          <a:solidFill>
            <a:srgbClr val="4F8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pic>
        <p:nvPicPr>
          <p:cNvPr id="10" name="Imagem 10">
            <a:extLst>
              <a:ext uri="{FF2B5EF4-FFF2-40B4-BE49-F238E27FC236}">
                <a16:creationId xmlns:a16="http://schemas.microsoft.com/office/drawing/2014/main" id="{61F4378C-B316-D343-AC42-1136DC5519B2}"/>
              </a:ext>
            </a:extLst>
          </p:cNvPr>
          <p:cNvPicPr>
            <a:picLocks noChangeAspect="1"/>
          </p:cNvPicPr>
          <p:nvPr/>
        </p:nvPicPr>
        <p:blipFill rotWithShape="1">
          <a:blip r:embed="rId2">
            <a:extLst>
              <a:ext uri="{28A0092B-C50C-407E-A947-70E740481C1C}">
                <a14:useLocalDpi xmlns:a14="http://schemas.microsoft.com/office/drawing/2010/main" val="0"/>
              </a:ext>
            </a:extLst>
          </a:blip>
          <a:srcRect t="11151" r="1" b="13761"/>
          <a:stretch/>
        </p:blipFill>
        <p:spPr>
          <a:xfrm>
            <a:off x="1945053" y="187894"/>
            <a:ext cx="2165097" cy="1594990"/>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5" name="Picture 4" descr="depositphotos_347470416-stock-illustration-waving-flag-sao-tome-principe.jpg"/>
          <p:cNvPicPr>
            <a:picLocks noChangeAspect="1"/>
          </p:cNvPicPr>
          <p:nvPr/>
        </p:nvPicPr>
        <p:blipFill rotWithShape="1">
          <a:blip r:embed="rId3" cstate="print"/>
          <a:srcRect b="861"/>
          <a:stretch/>
        </p:blipFill>
        <p:spPr>
          <a:xfrm>
            <a:off x="3326079" y="2217960"/>
            <a:ext cx="5658611" cy="2760133"/>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pic>
        <p:nvPicPr>
          <p:cNvPr id="11" name="image1.png">
            <a:extLst>
              <a:ext uri="{FF2B5EF4-FFF2-40B4-BE49-F238E27FC236}">
                <a16:creationId xmlns:a16="http://schemas.microsoft.com/office/drawing/2014/main" id="{88EE575F-83ED-484D-9128-AE6531B6B960}"/>
              </a:ext>
            </a:extLst>
          </p:cNvPr>
          <p:cNvPicPr/>
          <p:nvPr/>
        </p:nvPicPr>
        <p:blipFill>
          <a:blip r:embed="rId4"/>
          <a:srcRect/>
          <a:stretch>
            <a:fillRect/>
          </a:stretch>
        </p:blipFill>
        <p:spPr>
          <a:xfrm>
            <a:off x="1960181" y="5179829"/>
            <a:ext cx="3689691" cy="1202735"/>
          </a:xfrm>
          <a:prstGeom prst="rect">
            <a:avLst/>
          </a:prstGeom>
        </p:spPr>
      </p:pic>
      <p:sp>
        <p:nvSpPr>
          <p:cNvPr id="6" name="Título 5">
            <a:extLst>
              <a:ext uri="{FF2B5EF4-FFF2-40B4-BE49-F238E27FC236}">
                <a16:creationId xmlns:a16="http://schemas.microsoft.com/office/drawing/2014/main" id="{ACA70838-063C-374D-862C-9DD571C6BDA1}"/>
              </a:ext>
            </a:extLst>
          </p:cNvPr>
          <p:cNvSpPr>
            <a:spLocks noGrp="1"/>
          </p:cNvSpPr>
          <p:nvPr>
            <p:ph type="ctrTitle"/>
          </p:nvPr>
        </p:nvSpPr>
        <p:spPr>
          <a:xfrm>
            <a:off x="400274" y="2530556"/>
            <a:ext cx="2270206" cy="2270206"/>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defTabSz="685800">
              <a:lnSpc>
                <a:spcPct val="90000"/>
              </a:lnSpc>
            </a:pPr>
            <a:r>
              <a:rPr lang="en-US" sz="2800" dirty="0">
                <a:solidFill>
                  <a:srgbClr val="FFFFFF"/>
                </a:solidFill>
              </a:rPr>
              <a:t>São Tomé e Príncipe</a:t>
            </a:r>
          </a:p>
        </p:txBody>
      </p:sp>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png">
            <a:extLst>
              <a:ext uri="{FF2B5EF4-FFF2-40B4-BE49-F238E27FC236}">
                <a16:creationId xmlns:a16="http://schemas.microsoft.com/office/drawing/2014/main" id="{7E5745CC-78AD-D143-AF89-333A02FDC671}"/>
              </a:ext>
            </a:extLst>
          </p:cNvPr>
          <p:cNvPicPr/>
          <p:nvPr/>
        </p:nvPicPr>
        <p:blipFill>
          <a:blip r:embed="rId2"/>
          <a:srcRect/>
          <a:stretch>
            <a:fillRect/>
          </a:stretch>
        </p:blipFill>
        <p:spPr>
          <a:xfrm>
            <a:off x="2776449" y="346767"/>
            <a:ext cx="3435154" cy="1240734"/>
          </a:xfrm>
          <a:prstGeom prst="rect">
            <a:avLst/>
          </a:prstGeom>
          <a:ln/>
        </p:spPr>
      </p:pic>
      <p:graphicFrame>
        <p:nvGraphicFramePr>
          <p:cNvPr id="8" name="Tabela 7">
            <a:extLst>
              <a:ext uri="{FF2B5EF4-FFF2-40B4-BE49-F238E27FC236}">
                <a16:creationId xmlns:a16="http://schemas.microsoft.com/office/drawing/2014/main" id="{56FF8322-4E54-924D-987B-C3719970E187}"/>
              </a:ext>
            </a:extLst>
          </p:cNvPr>
          <p:cNvGraphicFramePr/>
          <p:nvPr>
            <p:extLst>
              <p:ext uri="{D42A27DB-BD31-4B8C-83A1-F6EECF244321}">
                <p14:modId xmlns:p14="http://schemas.microsoft.com/office/powerpoint/2010/main" val="2285167749"/>
              </p:ext>
            </p:extLst>
          </p:nvPr>
        </p:nvGraphicFramePr>
        <p:xfrm>
          <a:off x="634999" y="2598469"/>
          <a:ext cx="7929360" cy="3396618"/>
        </p:xfrm>
        <a:graphic>
          <a:graphicData uri="http://schemas.openxmlformats.org/drawingml/2006/table">
            <a:tbl>
              <a:tblPr firstRow="1" firstCol="1" bandRow="1">
                <a:tableStyleId>{3B4B98B0-60AC-42C2-AFA5-B58CD77FA1E5}</a:tableStyleId>
              </a:tblPr>
              <a:tblGrid>
                <a:gridCol w="3964680">
                  <a:extLst>
                    <a:ext uri="{9D8B030D-6E8A-4147-A177-3AD203B41FA5}">
                      <a16:colId xmlns:a16="http://schemas.microsoft.com/office/drawing/2014/main" val="4013659387"/>
                    </a:ext>
                  </a:extLst>
                </a:gridCol>
                <a:gridCol w="3964680">
                  <a:extLst>
                    <a:ext uri="{9D8B030D-6E8A-4147-A177-3AD203B41FA5}">
                      <a16:colId xmlns:a16="http://schemas.microsoft.com/office/drawing/2014/main" val="919755650"/>
                    </a:ext>
                  </a:extLst>
                </a:gridCol>
              </a:tblGrid>
              <a:tr h="217170">
                <a:tc>
                  <a:txBody>
                    <a:bodyPr/>
                    <a:lstStyle/>
                    <a:p>
                      <a:pPr>
                        <a:lnSpc>
                          <a:spcPct val="115000"/>
                        </a:lnSpc>
                        <a:spcAft>
                          <a:spcPts val="1000"/>
                        </a:spcAft>
                      </a:pPr>
                      <a:r>
                        <a:rPr lang="en-GB" sz="2400" dirty="0">
                          <a:effectLst/>
                        </a:rPr>
                        <a:t>January 4th</a:t>
                      </a:r>
                      <a:endParaRPr lang="pt-P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5090" marR="85090" marT="85090" marB="85090"/>
                </a:tc>
                <a:tc>
                  <a:txBody>
                    <a:bodyPr/>
                    <a:lstStyle/>
                    <a:p>
                      <a:pPr>
                        <a:lnSpc>
                          <a:spcPct val="115000"/>
                        </a:lnSpc>
                        <a:spcAft>
                          <a:spcPts val="1000"/>
                        </a:spcAft>
                      </a:pPr>
                      <a:r>
                        <a:rPr lang="en-GB" sz="2400" dirty="0">
                          <a:effectLst/>
                        </a:rPr>
                        <a:t>Day of King Amador </a:t>
                      </a:r>
                      <a:endParaRPr lang="pt-P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5090" marR="85090" marT="85090" marB="85090"/>
                </a:tc>
                <a:extLst>
                  <a:ext uri="{0D108BD9-81ED-4DB2-BD59-A6C34878D82A}">
                    <a16:rowId xmlns:a16="http://schemas.microsoft.com/office/drawing/2014/main" val="773858718"/>
                  </a:ext>
                </a:extLst>
              </a:tr>
              <a:tr h="217170">
                <a:tc>
                  <a:txBody>
                    <a:bodyPr/>
                    <a:lstStyle/>
                    <a:p>
                      <a:pPr>
                        <a:lnSpc>
                          <a:spcPct val="115000"/>
                        </a:lnSpc>
                        <a:spcAft>
                          <a:spcPts val="1000"/>
                        </a:spcAft>
                      </a:pPr>
                      <a:r>
                        <a:rPr lang="en-GB" sz="2400" dirty="0">
                          <a:effectLst/>
                        </a:rPr>
                        <a:t>February 3rd</a:t>
                      </a:r>
                      <a:endParaRPr lang="pt-P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5090" marR="85090" marT="85090" marB="85090"/>
                </a:tc>
                <a:tc>
                  <a:txBody>
                    <a:bodyPr/>
                    <a:lstStyle/>
                    <a:p>
                      <a:pPr>
                        <a:lnSpc>
                          <a:spcPct val="115000"/>
                        </a:lnSpc>
                        <a:spcAft>
                          <a:spcPts val="1000"/>
                        </a:spcAft>
                      </a:pPr>
                      <a:r>
                        <a:rPr lang="en-GB" sz="2400" dirty="0" err="1">
                          <a:effectLst/>
                        </a:rPr>
                        <a:t>Batepá</a:t>
                      </a:r>
                      <a:r>
                        <a:rPr lang="en-GB" sz="2400" dirty="0">
                          <a:effectLst/>
                        </a:rPr>
                        <a:t> Massacre  </a:t>
                      </a:r>
                      <a:endParaRPr lang="pt-P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5090" marR="85090" marT="85090" marB="85090"/>
                </a:tc>
                <a:extLst>
                  <a:ext uri="{0D108BD9-81ED-4DB2-BD59-A6C34878D82A}">
                    <a16:rowId xmlns:a16="http://schemas.microsoft.com/office/drawing/2014/main" val="286692750"/>
                  </a:ext>
                </a:extLst>
              </a:tr>
              <a:tr h="217170">
                <a:tc>
                  <a:txBody>
                    <a:bodyPr/>
                    <a:lstStyle/>
                    <a:p>
                      <a:pPr>
                        <a:lnSpc>
                          <a:spcPct val="115000"/>
                        </a:lnSpc>
                        <a:spcAft>
                          <a:spcPts val="1000"/>
                        </a:spcAft>
                      </a:pPr>
                      <a:r>
                        <a:rPr lang="en-GB" sz="2400" dirty="0">
                          <a:effectLst/>
                        </a:rPr>
                        <a:t>July 12th</a:t>
                      </a:r>
                      <a:endParaRPr lang="pt-P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5090" marR="85090" marT="85090" marB="85090"/>
                </a:tc>
                <a:tc>
                  <a:txBody>
                    <a:bodyPr/>
                    <a:lstStyle/>
                    <a:p>
                      <a:pPr>
                        <a:lnSpc>
                          <a:spcPct val="115000"/>
                        </a:lnSpc>
                        <a:spcAft>
                          <a:spcPts val="1000"/>
                        </a:spcAft>
                      </a:pPr>
                      <a:r>
                        <a:rPr lang="en-GB" sz="2400" dirty="0">
                          <a:effectLst/>
                        </a:rPr>
                        <a:t>Independence Day </a:t>
                      </a:r>
                      <a:endParaRPr lang="pt-P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5090" marR="85090" marT="85090" marB="85090"/>
                </a:tc>
                <a:extLst>
                  <a:ext uri="{0D108BD9-81ED-4DB2-BD59-A6C34878D82A}">
                    <a16:rowId xmlns:a16="http://schemas.microsoft.com/office/drawing/2014/main" val="314325334"/>
                  </a:ext>
                </a:extLst>
              </a:tr>
              <a:tr h="217170">
                <a:tc>
                  <a:txBody>
                    <a:bodyPr/>
                    <a:lstStyle/>
                    <a:p>
                      <a:pPr>
                        <a:lnSpc>
                          <a:spcPct val="115000"/>
                        </a:lnSpc>
                        <a:spcAft>
                          <a:spcPts val="1000"/>
                        </a:spcAft>
                      </a:pPr>
                      <a:r>
                        <a:rPr lang="en-GB" sz="2400" dirty="0">
                          <a:effectLst/>
                        </a:rPr>
                        <a:t>September 6th</a:t>
                      </a:r>
                      <a:endParaRPr lang="pt-P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5090" marR="85090" marT="85090" marB="85090"/>
                </a:tc>
                <a:tc>
                  <a:txBody>
                    <a:bodyPr/>
                    <a:lstStyle/>
                    <a:p>
                      <a:pPr>
                        <a:lnSpc>
                          <a:spcPct val="115000"/>
                        </a:lnSpc>
                        <a:spcAft>
                          <a:spcPts val="1000"/>
                        </a:spcAft>
                      </a:pPr>
                      <a:r>
                        <a:rPr lang="en-GB" sz="2400">
                          <a:effectLst/>
                        </a:rPr>
                        <a:t>Armed Forces Day</a:t>
                      </a:r>
                      <a:endParaRPr lang="pt-PT" sz="2400">
                        <a:effectLst/>
                        <a:latin typeface="Calibri" panose="020F0502020204030204" pitchFamily="34" charset="0"/>
                        <a:ea typeface="Calibri" panose="020F0502020204030204" pitchFamily="34" charset="0"/>
                        <a:cs typeface="Times New Roman" panose="02020603050405020304" pitchFamily="18" charset="0"/>
                      </a:endParaRPr>
                    </a:p>
                  </a:txBody>
                  <a:tcPr marL="85090" marR="85090" marT="85090" marB="85090"/>
                </a:tc>
                <a:extLst>
                  <a:ext uri="{0D108BD9-81ED-4DB2-BD59-A6C34878D82A}">
                    <a16:rowId xmlns:a16="http://schemas.microsoft.com/office/drawing/2014/main" val="1582694993"/>
                  </a:ext>
                </a:extLst>
              </a:tr>
              <a:tr h="217170">
                <a:tc>
                  <a:txBody>
                    <a:bodyPr/>
                    <a:lstStyle/>
                    <a:p>
                      <a:pPr>
                        <a:lnSpc>
                          <a:spcPct val="115000"/>
                        </a:lnSpc>
                        <a:spcAft>
                          <a:spcPts val="1000"/>
                        </a:spcAft>
                      </a:pPr>
                      <a:r>
                        <a:rPr lang="en-GB" sz="2400" dirty="0">
                          <a:effectLst/>
                        </a:rPr>
                        <a:t>September 30th</a:t>
                      </a:r>
                      <a:endParaRPr lang="pt-P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5090" marR="85090" marT="85090" marB="85090"/>
                </a:tc>
                <a:tc>
                  <a:txBody>
                    <a:bodyPr/>
                    <a:lstStyle/>
                    <a:p>
                      <a:pPr>
                        <a:lnSpc>
                          <a:spcPct val="115000"/>
                        </a:lnSpc>
                        <a:spcAft>
                          <a:spcPts val="1000"/>
                        </a:spcAft>
                      </a:pPr>
                      <a:r>
                        <a:rPr lang="en-GB" sz="2400" dirty="0">
                          <a:effectLst/>
                        </a:rPr>
                        <a:t>Nationalisation of the ‘</a:t>
                      </a:r>
                      <a:r>
                        <a:rPr lang="en-GB" sz="2400" dirty="0" err="1">
                          <a:effectLst/>
                        </a:rPr>
                        <a:t>Roças</a:t>
                      </a:r>
                      <a:r>
                        <a:rPr lang="en-GB" sz="2400" dirty="0">
                          <a:effectLst/>
                        </a:rPr>
                        <a:t>’ </a:t>
                      </a:r>
                      <a:endParaRPr lang="pt-P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5090" marR="85090" marT="85090" marB="85090"/>
                </a:tc>
                <a:extLst>
                  <a:ext uri="{0D108BD9-81ED-4DB2-BD59-A6C34878D82A}">
                    <a16:rowId xmlns:a16="http://schemas.microsoft.com/office/drawing/2014/main" val="3678193468"/>
                  </a:ext>
                </a:extLst>
              </a:tr>
              <a:tr h="217170">
                <a:tc>
                  <a:txBody>
                    <a:bodyPr/>
                    <a:lstStyle/>
                    <a:p>
                      <a:pPr>
                        <a:lnSpc>
                          <a:spcPct val="115000"/>
                        </a:lnSpc>
                        <a:spcAft>
                          <a:spcPts val="1000"/>
                        </a:spcAft>
                      </a:pPr>
                      <a:r>
                        <a:rPr lang="en-GB" sz="2400">
                          <a:effectLst/>
                        </a:rPr>
                        <a:t>December 21st</a:t>
                      </a:r>
                      <a:endParaRPr lang="pt-PT" sz="2400">
                        <a:effectLst/>
                        <a:latin typeface="Calibri" panose="020F0502020204030204" pitchFamily="34" charset="0"/>
                        <a:ea typeface="Calibri" panose="020F0502020204030204" pitchFamily="34" charset="0"/>
                        <a:cs typeface="Times New Roman" panose="02020603050405020304" pitchFamily="18" charset="0"/>
                      </a:endParaRPr>
                    </a:p>
                  </a:txBody>
                  <a:tcPr marL="85090" marR="85090" marT="85090" marB="85090"/>
                </a:tc>
                <a:tc>
                  <a:txBody>
                    <a:bodyPr/>
                    <a:lstStyle/>
                    <a:p>
                      <a:pPr>
                        <a:lnSpc>
                          <a:spcPct val="115000"/>
                        </a:lnSpc>
                        <a:spcAft>
                          <a:spcPts val="1000"/>
                        </a:spcAft>
                      </a:pPr>
                      <a:r>
                        <a:rPr lang="en-GB" sz="2400" dirty="0">
                          <a:effectLst/>
                        </a:rPr>
                        <a:t>São Tomé Day</a:t>
                      </a:r>
                      <a:endParaRPr lang="pt-P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5090" marR="85090" marT="85090" marB="85090"/>
                </a:tc>
                <a:extLst>
                  <a:ext uri="{0D108BD9-81ED-4DB2-BD59-A6C34878D82A}">
                    <a16:rowId xmlns:a16="http://schemas.microsoft.com/office/drawing/2014/main" val="14934075"/>
                  </a:ext>
                </a:extLst>
              </a:tr>
            </a:tbl>
          </a:graphicData>
        </a:graphic>
      </p:graphicFrame>
    </p:spTree>
    <p:extLst>
      <p:ext uri="{BB962C8B-B14F-4D97-AF65-F5344CB8AC3E}">
        <p14:creationId xmlns:p14="http://schemas.microsoft.com/office/powerpoint/2010/main" val="972565243"/>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65DFB49A-8E80-CE4E-AD26-23413BD7FD2D}"/>
              </a:ext>
            </a:extLst>
          </p:cNvPr>
          <p:cNvSpPr/>
          <p:nvPr/>
        </p:nvSpPr>
        <p:spPr>
          <a:xfrm>
            <a:off x="323528" y="2136339"/>
            <a:ext cx="8568952" cy="2784737"/>
          </a:xfrm>
          <a:prstGeom prst="rect">
            <a:avLst/>
          </a:prstGeom>
        </p:spPr>
        <p:txBody>
          <a:bodyPr wrap="square">
            <a:spAutoFit/>
          </a:bodyPr>
          <a:lstStyle/>
          <a:p>
            <a:pPr>
              <a:lnSpc>
                <a:spcPct val="200000"/>
              </a:lnSpc>
            </a:pPr>
            <a:r>
              <a:rPr lang="en-US" dirty="0"/>
              <a:t>Nobody lived on the islands before the arrival of the Portuguese colonists, at the end of the 15th century. Portuguese ships loaded with slaves stopped there on their way to Brazil. On the islands, slaves grew sugar cane and cocoa for Portugal. São Tomé and Príncipe became independent  from Portugal in 1975. The country had free elections for the first time in 1991.     </a:t>
            </a:r>
          </a:p>
        </p:txBody>
      </p:sp>
      <p:pic>
        <p:nvPicPr>
          <p:cNvPr id="14" name="Imagem 13" descr="Uma imagem com texto&#10;&#10;Descrição gerada automaticamente">
            <a:extLst>
              <a:ext uri="{FF2B5EF4-FFF2-40B4-BE49-F238E27FC236}">
                <a16:creationId xmlns:a16="http://schemas.microsoft.com/office/drawing/2014/main" id="{15961ACB-82DB-BE47-8965-9B754BD652FF}"/>
              </a:ext>
            </a:extLst>
          </p:cNvPr>
          <p:cNvPicPr>
            <a:picLocks noChangeAspect="1"/>
          </p:cNvPicPr>
          <p:nvPr/>
        </p:nvPicPr>
        <p:blipFill rotWithShape="1">
          <a:blip r:embed="rId2">
            <a:extLst>
              <a:ext uri="{28A0092B-C50C-407E-A947-70E740481C1C}">
                <a14:useLocalDpi xmlns:a14="http://schemas.microsoft.com/office/drawing/2010/main" val="0"/>
              </a:ext>
            </a:extLst>
          </a:blip>
          <a:srcRect l="32675" t="50000" r="16925" b="43700"/>
          <a:stretch/>
        </p:blipFill>
        <p:spPr>
          <a:xfrm>
            <a:off x="1547664" y="476672"/>
            <a:ext cx="6451917" cy="504056"/>
          </a:xfrm>
          <a:prstGeom prst="rect">
            <a:avLst/>
          </a:prstGeom>
        </p:spPr>
      </p:pic>
    </p:spTree>
  </p:cSld>
  <p:clrMapOvr>
    <a:masterClrMapping/>
  </p:clrMapOvr>
  <p:transition>
    <p:wedg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Imagem 5">
            <a:extLst>
              <a:ext uri="{FF2B5EF4-FFF2-40B4-BE49-F238E27FC236}">
                <a16:creationId xmlns:a16="http://schemas.microsoft.com/office/drawing/2014/main" id="{636F268E-5F22-0344-B03E-2B01333897C8}"/>
              </a:ext>
            </a:extLst>
          </p:cNvPr>
          <p:cNvPicPr>
            <a:picLocks noChangeAspect="1"/>
          </p:cNvPicPr>
          <p:nvPr/>
        </p:nvPicPr>
        <p:blipFill rotWithShape="1">
          <a:blip r:embed="rId2">
            <a:extLst>
              <a:ext uri="{28A0092B-C50C-407E-A947-70E740481C1C}">
                <a14:useLocalDpi xmlns:a14="http://schemas.microsoft.com/office/drawing/2010/main" val="0"/>
              </a:ext>
            </a:extLst>
          </a:blip>
          <a:srcRect r="6967" b="-2"/>
          <a:stretch/>
        </p:blipFill>
        <p:spPr>
          <a:xfrm>
            <a:off x="906259" y="305451"/>
            <a:ext cx="7331482" cy="5260320"/>
          </a:xfrm>
          <a:prstGeom prst="rect">
            <a:avLst/>
          </a:prstGeom>
        </p:spPr>
      </p:pic>
      <p:sp>
        <p:nvSpPr>
          <p:cNvPr id="6" name="CaixaDeTexto 5">
            <a:extLst>
              <a:ext uri="{FF2B5EF4-FFF2-40B4-BE49-F238E27FC236}">
                <a16:creationId xmlns:a16="http://schemas.microsoft.com/office/drawing/2014/main" id="{F9767829-5BC4-3E47-A392-757C3C7169B0}"/>
              </a:ext>
            </a:extLst>
          </p:cNvPr>
          <p:cNvSpPr txBox="1"/>
          <p:nvPr/>
        </p:nvSpPr>
        <p:spPr>
          <a:xfrm>
            <a:off x="827584" y="5316764"/>
            <a:ext cx="7331482" cy="1200329"/>
          </a:xfrm>
          <a:prstGeom prst="rect">
            <a:avLst/>
          </a:prstGeom>
          <a:noFill/>
        </p:spPr>
        <p:txBody>
          <a:bodyPr wrap="square" rtlCol="0">
            <a:spAutoFit/>
          </a:bodyPr>
          <a:lstStyle/>
          <a:p>
            <a:pPr algn="l"/>
            <a:endParaRPr lang="pt-PT" dirty="0"/>
          </a:p>
          <a:p>
            <a:pPr algn="l"/>
            <a:endParaRPr lang="pt-PT" dirty="0"/>
          </a:p>
          <a:p>
            <a:pPr algn="l"/>
            <a:r>
              <a:rPr lang="pt-PT" dirty="0"/>
              <a:t>Portuguese </a:t>
            </a:r>
            <a:r>
              <a:rPr lang="pt-PT" dirty="0" err="1"/>
              <a:t>discovery</a:t>
            </a:r>
            <a:r>
              <a:rPr lang="pt-PT" dirty="0"/>
              <a:t> </a:t>
            </a:r>
            <a:r>
              <a:rPr lang="pt-PT" dirty="0" err="1"/>
              <a:t>pattern</a:t>
            </a:r>
            <a:endParaRPr lang="pt-PT" dirty="0"/>
          </a:p>
          <a:p>
            <a:pPr algn="l"/>
            <a:endParaRPr lang="pt-PT" dirty="0"/>
          </a:p>
        </p:txBody>
      </p:sp>
    </p:spTree>
    <p:extLst>
      <p:ext uri="{BB962C8B-B14F-4D97-AF65-F5344CB8AC3E}">
        <p14:creationId xmlns:p14="http://schemas.microsoft.com/office/powerpoint/2010/main" val="292659479"/>
      </p:ext>
    </p:extLst>
  </p:cSld>
  <p:clrMapOvr>
    <a:overrideClrMapping bg1="dk1" tx1="lt1" bg2="dk2" tx2="lt2" accent1="accent1" accent2="accent2" accent3="accent3" accent4="accent4" accent5="accent5" accent6="accent6" hlink="hlink" folHlink="folHlink"/>
  </p:clrMapOvr>
  <p:transition>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a:extLst>
              <a:ext uri="{FF2B5EF4-FFF2-40B4-BE49-F238E27FC236}">
                <a16:creationId xmlns:a16="http://schemas.microsoft.com/office/drawing/2014/main" id="{C0476927-644F-8344-85AA-EA24F9B087A5}"/>
              </a:ext>
            </a:extLst>
          </p:cNvPr>
          <p:cNvGraphicFramePr/>
          <p:nvPr>
            <p:extLst>
              <p:ext uri="{D42A27DB-BD31-4B8C-83A1-F6EECF244321}">
                <p14:modId xmlns:p14="http://schemas.microsoft.com/office/powerpoint/2010/main" val="1619866920"/>
              </p:ext>
            </p:extLst>
          </p:nvPr>
        </p:nvGraphicFramePr>
        <p:xfrm>
          <a:off x="1738923" y="466240"/>
          <a:ext cx="6096000" cy="435213"/>
        </p:xfrm>
        <a:graphic>
          <a:graphicData uri="http://schemas.openxmlformats.org/drawingml/2006/table">
            <a:tbl>
              <a:tblPr firstRow="1" firstCol="1" bandRow="1">
                <a:tableStyleId>{3B4B98B0-60AC-42C2-AFA5-B58CD77FA1E5}</a:tableStyleId>
              </a:tblPr>
              <a:tblGrid>
                <a:gridCol w="3048000">
                  <a:extLst>
                    <a:ext uri="{9D8B030D-6E8A-4147-A177-3AD203B41FA5}">
                      <a16:colId xmlns:a16="http://schemas.microsoft.com/office/drawing/2014/main" val="1847763287"/>
                    </a:ext>
                  </a:extLst>
                </a:gridCol>
                <a:gridCol w="3048000">
                  <a:extLst>
                    <a:ext uri="{9D8B030D-6E8A-4147-A177-3AD203B41FA5}">
                      <a16:colId xmlns:a16="http://schemas.microsoft.com/office/drawing/2014/main" val="1262817258"/>
                    </a:ext>
                  </a:extLst>
                </a:gridCol>
              </a:tblGrid>
              <a:tr h="435213">
                <a:tc>
                  <a:txBody>
                    <a:bodyPr/>
                    <a:lstStyle/>
                    <a:p>
                      <a:pPr>
                        <a:lnSpc>
                          <a:spcPct val="115000"/>
                        </a:lnSpc>
                        <a:spcAft>
                          <a:spcPts val="1000"/>
                        </a:spcAft>
                      </a:pPr>
                      <a:r>
                        <a:rPr lang="en-GB" sz="1800" dirty="0">
                          <a:effectLst/>
                        </a:rPr>
                        <a:t>January 4th</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416" marR="65416" marT="65416" marB="65416"/>
                </a:tc>
                <a:tc>
                  <a:txBody>
                    <a:bodyPr/>
                    <a:lstStyle/>
                    <a:p>
                      <a:pPr>
                        <a:lnSpc>
                          <a:spcPct val="115000"/>
                        </a:lnSpc>
                        <a:spcAft>
                          <a:spcPts val="1000"/>
                        </a:spcAft>
                      </a:pPr>
                      <a:r>
                        <a:rPr lang="en-GB" sz="1800" dirty="0">
                          <a:effectLst/>
                        </a:rPr>
                        <a:t>Day of King Amador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416" marR="65416" marT="65416" marB="65416"/>
                </a:tc>
                <a:extLst>
                  <a:ext uri="{0D108BD9-81ED-4DB2-BD59-A6C34878D82A}">
                    <a16:rowId xmlns:a16="http://schemas.microsoft.com/office/drawing/2014/main" val="600449961"/>
                  </a:ext>
                </a:extLst>
              </a:tr>
            </a:tbl>
          </a:graphicData>
        </a:graphic>
      </p:graphicFrame>
      <p:pic>
        <p:nvPicPr>
          <p:cNvPr id="9" name="Imagem 8">
            <a:extLst>
              <a:ext uri="{FF2B5EF4-FFF2-40B4-BE49-F238E27FC236}">
                <a16:creationId xmlns:a16="http://schemas.microsoft.com/office/drawing/2014/main" id="{F2FBA9EE-36E2-EC4E-A69B-89A64E87D12C}"/>
              </a:ext>
            </a:extLst>
          </p:cNvPr>
          <p:cNvPicPr>
            <a:picLocks noChangeAspect="1"/>
          </p:cNvPicPr>
          <p:nvPr/>
        </p:nvPicPr>
        <p:blipFill>
          <a:blip r:embed="rId2"/>
          <a:stretch>
            <a:fillRect/>
          </a:stretch>
        </p:blipFill>
        <p:spPr>
          <a:xfrm>
            <a:off x="2032162" y="1353201"/>
            <a:ext cx="5346700" cy="2552700"/>
          </a:xfrm>
          <a:prstGeom prst="rect">
            <a:avLst/>
          </a:prstGeom>
        </p:spPr>
      </p:pic>
      <p:sp>
        <p:nvSpPr>
          <p:cNvPr id="13" name="CaixaDeTexto 12">
            <a:extLst>
              <a:ext uri="{FF2B5EF4-FFF2-40B4-BE49-F238E27FC236}">
                <a16:creationId xmlns:a16="http://schemas.microsoft.com/office/drawing/2014/main" id="{200C357F-FA67-5E4A-A2BE-108D7FCF8FD5}"/>
              </a:ext>
            </a:extLst>
          </p:cNvPr>
          <p:cNvSpPr txBox="1"/>
          <p:nvPr/>
        </p:nvSpPr>
        <p:spPr>
          <a:xfrm>
            <a:off x="2032162" y="4524482"/>
            <a:ext cx="5346700" cy="646331"/>
          </a:xfrm>
          <a:prstGeom prst="rect">
            <a:avLst/>
          </a:prstGeom>
          <a:noFill/>
        </p:spPr>
        <p:txBody>
          <a:bodyPr wrap="square">
            <a:spAutoFit/>
          </a:bodyPr>
          <a:lstStyle/>
          <a:p>
            <a:r>
              <a:rPr lang="pt-PT" b="0" i="0" u="none" strike="noStrike" dirty="0" err="1">
                <a:solidFill>
                  <a:srgbClr val="000000"/>
                </a:solidFill>
                <a:effectLst/>
                <a:latin typeface="Calibri" panose="020F0502020204030204" pitchFamily="34" charset="0"/>
              </a:rPr>
              <a:t>Statue</a:t>
            </a:r>
            <a:r>
              <a:rPr lang="pt-PT" b="0" i="0" u="none" strike="noStrike" dirty="0">
                <a:solidFill>
                  <a:srgbClr val="000000"/>
                </a:solidFill>
                <a:effectLst/>
                <a:latin typeface="Calibri" panose="020F0502020204030204" pitchFamily="34" charset="0"/>
              </a:rPr>
              <a:t> of Rei Amador: one of the </a:t>
            </a:r>
            <a:r>
              <a:rPr lang="pt-PT" b="0" i="0" u="none" strike="noStrike" dirty="0" err="1">
                <a:solidFill>
                  <a:srgbClr val="000000"/>
                </a:solidFill>
                <a:effectLst/>
                <a:latin typeface="Calibri" panose="020F0502020204030204" pitchFamily="34" charset="0"/>
              </a:rPr>
              <a:t>illustrious</a:t>
            </a:r>
            <a:r>
              <a:rPr lang="pt-PT" b="0" i="0" u="none" strike="noStrike" dirty="0">
                <a:solidFill>
                  <a:srgbClr val="000000"/>
                </a:solidFill>
                <a:effectLst/>
                <a:latin typeface="Calibri" panose="020F0502020204030204" pitchFamily="34" charset="0"/>
              </a:rPr>
              <a:t> </a:t>
            </a:r>
            <a:r>
              <a:rPr lang="pt-PT" b="0" i="0" u="none" strike="noStrike" dirty="0" err="1">
                <a:solidFill>
                  <a:srgbClr val="000000"/>
                </a:solidFill>
                <a:effectLst/>
                <a:latin typeface="Calibri" panose="020F0502020204030204" pitchFamily="34" charset="0"/>
              </a:rPr>
              <a:t>people</a:t>
            </a:r>
            <a:r>
              <a:rPr lang="pt-PT" b="0" i="0" u="none" strike="noStrike" dirty="0">
                <a:solidFill>
                  <a:srgbClr val="000000"/>
                </a:solidFill>
                <a:effectLst/>
                <a:latin typeface="Calibri" panose="020F0502020204030204" pitchFamily="34" charset="0"/>
              </a:rPr>
              <a:t> who </a:t>
            </a:r>
            <a:r>
              <a:rPr lang="pt-PT" b="0" i="0" u="none" strike="noStrike" dirty="0" err="1">
                <a:solidFill>
                  <a:srgbClr val="000000"/>
                </a:solidFill>
                <a:effectLst/>
                <a:latin typeface="Calibri" panose="020F0502020204030204" pitchFamily="34" charset="0"/>
              </a:rPr>
              <a:t>fought</a:t>
            </a:r>
            <a:r>
              <a:rPr lang="pt-PT" b="0" i="0" u="none" strike="noStrike" dirty="0">
                <a:solidFill>
                  <a:srgbClr val="000000"/>
                </a:solidFill>
                <a:effectLst/>
                <a:latin typeface="Calibri" panose="020F0502020204030204" pitchFamily="34" charset="0"/>
              </a:rPr>
              <a:t> for the </a:t>
            </a:r>
            <a:r>
              <a:rPr lang="pt-PT" b="0" i="0" u="none" strike="noStrike" dirty="0" err="1">
                <a:solidFill>
                  <a:srgbClr val="000000"/>
                </a:solidFill>
                <a:effectLst/>
                <a:latin typeface="Calibri" panose="020F0502020204030204" pitchFamily="34" charset="0"/>
              </a:rPr>
              <a:t>independence</a:t>
            </a:r>
            <a:r>
              <a:rPr lang="pt-PT" b="0" i="0" u="none" strike="noStrike" dirty="0">
                <a:solidFill>
                  <a:srgbClr val="000000"/>
                </a:solidFill>
                <a:effectLst/>
                <a:latin typeface="Calibri" panose="020F0502020204030204" pitchFamily="34" charset="0"/>
              </a:rPr>
              <a:t> of our </a:t>
            </a:r>
            <a:r>
              <a:rPr lang="pt-PT" b="0" i="0" u="none" strike="noStrike" dirty="0" err="1">
                <a:solidFill>
                  <a:srgbClr val="000000"/>
                </a:solidFill>
                <a:effectLst/>
                <a:latin typeface="Calibri" panose="020F0502020204030204" pitchFamily="34" charset="0"/>
              </a:rPr>
              <a:t>country</a:t>
            </a:r>
            <a:r>
              <a:rPr lang="pt-PT" b="0" i="0" u="none" strike="noStrike" dirty="0">
                <a:solidFill>
                  <a:srgbClr val="000000"/>
                </a:solidFill>
                <a:effectLst/>
                <a:latin typeface="Calibri" panose="020F0502020204030204" pitchFamily="34" charset="0"/>
              </a:rPr>
              <a:t>.</a:t>
            </a:r>
            <a:endParaRPr lang="pt-PT" dirty="0"/>
          </a:p>
        </p:txBody>
      </p:sp>
    </p:spTree>
    <p:extLst>
      <p:ext uri="{BB962C8B-B14F-4D97-AF65-F5344CB8AC3E}">
        <p14:creationId xmlns:p14="http://schemas.microsoft.com/office/powerpoint/2010/main" val="3250152911"/>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q5dam.thumbnail.cropped.1500.844 (1).jpeg"/>
          <p:cNvPicPr>
            <a:picLocks noChangeAspect="1"/>
          </p:cNvPicPr>
          <p:nvPr/>
        </p:nvPicPr>
        <p:blipFill>
          <a:blip r:embed="rId2" cstate="print"/>
          <a:stretch>
            <a:fillRect/>
          </a:stretch>
        </p:blipFill>
        <p:spPr>
          <a:xfrm>
            <a:off x="1905000" y="1250749"/>
            <a:ext cx="5649871" cy="3779751"/>
          </a:xfrm>
          <a:prstGeom prst="rect">
            <a:avLst/>
          </a:prstGeom>
        </p:spPr>
      </p:pic>
      <p:sp>
        <p:nvSpPr>
          <p:cNvPr id="6" name="Rectangle 5"/>
          <p:cNvSpPr/>
          <p:nvPr/>
        </p:nvSpPr>
        <p:spPr>
          <a:xfrm>
            <a:off x="3056510" y="5422585"/>
            <a:ext cx="3888432" cy="369332"/>
          </a:xfrm>
          <a:prstGeom prst="rect">
            <a:avLst/>
          </a:prstGeom>
        </p:spPr>
        <p:txBody>
          <a:bodyPr wrap="square">
            <a:spAutoFit/>
          </a:bodyPr>
          <a:lstStyle/>
          <a:p>
            <a:r>
              <a:rPr lang="pt-PT" dirty="0"/>
              <a:t>Independence day celebration.</a:t>
            </a:r>
          </a:p>
        </p:txBody>
      </p:sp>
      <p:graphicFrame>
        <p:nvGraphicFramePr>
          <p:cNvPr id="8" name="Tabela 7">
            <a:extLst>
              <a:ext uri="{FF2B5EF4-FFF2-40B4-BE49-F238E27FC236}">
                <a16:creationId xmlns:a16="http://schemas.microsoft.com/office/drawing/2014/main" id="{B19C73D8-9E0B-7346-B41F-1D1CB7F729E8}"/>
              </a:ext>
            </a:extLst>
          </p:cNvPr>
          <p:cNvGraphicFramePr/>
          <p:nvPr>
            <p:extLst>
              <p:ext uri="{D42A27DB-BD31-4B8C-83A1-F6EECF244321}">
                <p14:modId xmlns:p14="http://schemas.microsoft.com/office/powerpoint/2010/main" val="1313645189"/>
              </p:ext>
            </p:extLst>
          </p:nvPr>
        </p:nvGraphicFramePr>
        <p:xfrm>
          <a:off x="1608666" y="333559"/>
          <a:ext cx="6096000" cy="427758"/>
        </p:xfrm>
        <a:graphic>
          <a:graphicData uri="http://schemas.openxmlformats.org/drawingml/2006/table">
            <a:tbl>
              <a:tblPr firstRow="1" firstCol="1" bandRow="1">
                <a:tableStyleId>{3B4B98B0-60AC-42C2-AFA5-B58CD77FA1E5}</a:tableStyleId>
              </a:tblPr>
              <a:tblGrid>
                <a:gridCol w="3048000">
                  <a:extLst>
                    <a:ext uri="{9D8B030D-6E8A-4147-A177-3AD203B41FA5}">
                      <a16:colId xmlns:a16="http://schemas.microsoft.com/office/drawing/2014/main" val="1599791051"/>
                    </a:ext>
                  </a:extLst>
                </a:gridCol>
                <a:gridCol w="3048000">
                  <a:extLst>
                    <a:ext uri="{9D8B030D-6E8A-4147-A177-3AD203B41FA5}">
                      <a16:colId xmlns:a16="http://schemas.microsoft.com/office/drawing/2014/main" val="2456979888"/>
                    </a:ext>
                  </a:extLst>
                </a:gridCol>
              </a:tblGrid>
              <a:tr h="386480">
                <a:tc>
                  <a:txBody>
                    <a:bodyPr/>
                    <a:lstStyle/>
                    <a:p>
                      <a:pPr>
                        <a:lnSpc>
                          <a:spcPct val="115000"/>
                        </a:lnSpc>
                        <a:spcAft>
                          <a:spcPts val="1000"/>
                        </a:spcAft>
                      </a:pPr>
                      <a:r>
                        <a:rPr lang="en-GB" sz="1800" dirty="0">
                          <a:effectLst/>
                        </a:rPr>
                        <a:t>July 12th</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416" marR="65416" marT="65416" marB="65416"/>
                </a:tc>
                <a:tc>
                  <a:txBody>
                    <a:bodyPr/>
                    <a:lstStyle/>
                    <a:p>
                      <a:pPr>
                        <a:lnSpc>
                          <a:spcPct val="115000"/>
                        </a:lnSpc>
                        <a:spcAft>
                          <a:spcPts val="1000"/>
                        </a:spcAft>
                      </a:pPr>
                      <a:r>
                        <a:rPr lang="en-GB" sz="1800" dirty="0">
                          <a:effectLst/>
                        </a:rPr>
                        <a:t>Independence Day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416" marR="65416" marT="65416" marB="65416"/>
                </a:tc>
                <a:extLst>
                  <a:ext uri="{0D108BD9-81ED-4DB2-BD59-A6C34878D82A}">
                    <a16:rowId xmlns:a16="http://schemas.microsoft.com/office/drawing/2014/main" val="938056495"/>
                  </a:ext>
                </a:extLst>
              </a:tr>
            </a:tbl>
          </a:graphicData>
        </a:graphic>
      </p:graphicFrame>
    </p:spTree>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a 7">
            <a:extLst>
              <a:ext uri="{FF2B5EF4-FFF2-40B4-BE49-F238E27FC236}">
                <a16:creationId xmlns:a16="http://schemas.microsoft.com/office/drawing/2014/main" id="{F65DC64C-6229-D243-9B72-6C9219F70DA3}"/>
              </a:ext>
            </a:extLst>
          </p:cNvPr>
          <p:cNvGraphicFramePr/>
          <p:nvPr>
            <p:extLst>
              <p:ext uri="{D42A27DB-BD31-4B8C-83A1-F6EECF244321}">
                <p14:modId xmlns:p14="http://schemas.microsoft.com/office/powerpoint/2010/main" val="1300180881"/>
              </p:ext>
            </p:extLst>
          </p:nvPr>
        </p:nvGraphicFramePr>
        <p:xfrm>
          <a:off x="1524000" y="458099"/>
          <a:ext cx="6096000" cy="435213"/>
        </p:xfrm>
        <a:graphic>
          <a:graphicData uri="http://schemas.openxmlformats.org/drawingml/2006/table">
            <a:tbl>
              <a:tblPr firstRow="1" firstCol="1" bandRow="1">
                <a:tableStyleId>{3B4B98B0-60AC-42C2-AFA5-B58CD77FA1E5}</a:tableStyleId>
              </a:tblPr>
              <a:tblGrid>
                <a:gridCol w="3048000">
                  <a:extLst>
                    <a:ext uri="{9D8B030D-6E8A-4147-A177-3AD203B41FA5}">
                      <a16:colId xmlns:a16="http://schemas.microsoft.com/office/drawing/2014/main" val="2961254512"/>
                    </a:ext>
                  </a:extLst>
                </a:gridCol>
                <a:gridCol w="3048000">
                  <a:extLst>
                    <a:ext uri="{9D8B030D-6E8A-4147-A177-3AD203B41FA5}">
                      <a16:colId xmlns:a16="http://schemas.microsoft.com/office/drawing/2014/main" val="426987874"/>
                    </a:ext>
                  </a:extLst>
                </a:gridCol>
              </a:tblGrid>
              <a:tr h="435213">
                <a:tc>
                  <a:txBody>
                    <a:bodyPr/>
                    <a:lstStyle/>
                    <a:p>
                      <a:pPr>
                        <a:lnSpc>
                          <a:spcPct val="115000"/>
                        </a:lnSpc>
                        <a:spcAft>
                          <a:spcPts val="1000"/>
                        </a:spcAft>
                      </a:pPr>
                      <a:r>
                        <a:rPr lang="en-GB" sz="1800" dirty="0">
                          <a:effectLst/>
                        </a:rPr>
                        <a:t>September 30th</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416" marR="65416" marT="65416" marB="65416"/>
                </a:tc>
                <a:tc>
                  <a:txBody>
                    <a:bodyPr/>
                    <a:lstStyle/>
                    <a:p>
                      <a:pPr>
                        <a:lnSpc>
                          <a:spcPct val="115000"/>
                        </a:lnSpc>
                        <a:spcAft>
                          <a:spcPts val="1000"/>
                        </a:spcAft>
                      </a:pPr>
                      <a:r>
                        <a:rPr lang="en-GB" sz="1800" dirty="0">
                          <a:effectLst/>
                        </a:rPr>
                        <a:t>Nationalisation of the ‘</a:t>
                      </a:r>
                      <a:r>
                        <a:rPr lang="en-GB" sz="1800" dirty="0" err="1">
                          <a:effectLst/>
                        </a:rPr>
                        <a:t>Roças</a:t>
                      </a:r>
                      <a:r>
                        <a:rPr lang="en-GB" sz="1800" dirty="0">
                          <a:effectLst/>
                        </a:rPr>
                        <a:t>’ </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5416" marR="65416" marT="65416" marB="65416"/>
                </a:tc>
                <a:extLst>
                  <a:ext uri="{0D108BD9-81ED-4DB2-BD59-A6C34878D82A}">
                    <a16:rowId xmlns:a16="http://schemas.microsoft.com/office/drawing/2014/main" val="2747563109"/>
                  </a:ext>
                </a:extLst>
              </a:tr>
            </a:tbl>
          </a:graphicData>
        </a:graphic>
      </p:graphicFrame>
      <p:pic>
        <p:nvPicPr>
          <p:cNvPr id="3" name="Imagem 3">
            <a:extLst>
              <a:ext uri="{FF2B5EF4-FFF2-40B4-BE49-F238E27FC236}">
                <a16:creationId xmlns:a16="http://schemas.microsoft.com/office/drawing/2014/main" id="{3124EC24-366B-1545-BDA9-C07768861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124743"/>
            <a:ext cx="8424935" cy="5611147"/>
          </a:xfrm>
          <a:prstGeom prst="rect">
            <a:avLst/>
          </a:prstGeom>
        </p:spPr>
      </p:pic>
    </p:spTree>
    <p:extLst>
      <p:ext uri="{BB962C8B-B14F-4D97-AF65-F5344CB8AC3E}">
        <p14:creationId xmlns:p14="http://schemas.microsoft.com/office/powerpoint/2010/main" val="826251895"/>
      </p:ext>
    </p:extLst>
  </p:cSld>
  <p:clrMapOvr>
    <a:masterClrMapping/>
  </p:clrMapOvr>
  <p:transition>
    <p:wipe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otomep.jpg"/>
          <p:cNvPicPr>
            <a:picLocks noChangeAspect="1"/>
          </p:cNvPicPr>
          <p:nvPr/>
        </p:nvPicPr>
        <p:blipFill>
          <a:blip r:embed="rId2" cstate="print"/>
          <a:stretch>
            <a:fillRect/>
          </a:stretch>
        </p:blipFill>
        <p:spPr>
          <a:xfrm>
            <a:off x="1940820" y="1864295"/>
            <a:ext cx="4642612" cy="4046089"/>
          </a:xfrm>
          <a:prstGeom prst="rect">
            <a:avLst/>
          </a:prstGeom>
        </p:spPr>
      </p:pic>
      <p:sp>
        <p:nvSpPr>
          <p:cNvPr id="3" name="Rectangle 2"/>
          <p:cNvSpPr/>
          <p:nvPr/>
        </p:nvSpPr>
        <p:spPr>
          <a:xfrm>
            <a:off x="637338" y="222812"/>
            <a:ext cx="7869324" cy="1107996"/>
          </a:xfrm>
          <a:prstGeom prst="rect">
            <a:avLst/>
          </a:prstGeom>
        </p:spPr>
        <p:txBody>
          <a:bodyPr wrap="square">
            <a:spAutoFit/>
          </a:bodyPr>
          <a:lstStyle/>
          <a:p>
            <a:br>
              <a:rPr lang="en-US" dirty="0"/>
            </a:br>
            <a:r>
              <a:rPr lang="en-US" sz="2400" dirty="0"/>
              <a:t>Coat of arms of São Tomé and Príncipe.  ‘’Democratic Republic of São Tomé and Príncipe’’. ‘’Unity, Discipline and Work ''.</a:t>
            </a:r>
            <a:endParaRPr lang="pt-PT" sz="2400" dirty="0"/>
          </a:p>
        </p:txBody>
      </p:sp>
    </p:spTree>
  </p:cSld>
  <p:clrMapOvr>
    <a:masterClrMapping/>
  </p:clrMapOvr>
  <p:transition>
    <p:fade thruBlk="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176</Words>
  <Application>Microsoft Macintosh PowerPoint</Application>
  <PresentationFormat>Apresentação no Ecrã (4:3)</PresentationFormat>
  <Paragraphs>26</Paragraphs>
  <Slides>8</Slides>
  <Notes>0</Notes>
  <HiddenSlides>0</HiddenSlides>
  <MMClips>0</MMClips>
  <ScaleCrop>false</ScaleCrop>
  <HeadingPairs>
    <vt:vector size="6" baseType="variant">
      <vt:variant>
        <vt:lpstr>Tipos de letra usados</vt:lpstr>
      </vt:variant>
      <vt:variant>
        <vt:i4>2</vt:i4>
      </vt:variant>
      <vt:variant>
        <vt:lpstr>Tema</vt:lpstr>
      </vt:variant>
      <vt:variant>
        <vt:i4>1</vt:i4>
      </vt:variant>
      <vt:variant>
        <vt:lpstr>Títulos dos diapositivos</vt:lpstr>
      </vt:variant>
      <vt:variant>
        <vt:i4>8</vt:i4>
      </vt:variant>
    </vt:vector>
  </HeadingPairs>
  <TitlesOfParts>
    <vt:vector size="11" baseType="lpstr">
      <vt:lpstr>Arial</vt:lpstr>
      <vt:lpstr>Calibri</vt:lpstr>
      <vt:lpstr>Office Theme</vt:lpstr>
      <vt:lpstr>São Tomé e Príncipe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São Tomé e Príncipe</dc:title>
  <dc:creator>Adérito Lopes</dc:creator>
  <cp:lastModifiedBy>Adérito Lopes</cp:lastModifiedBy>
  <cp:revision>5</cp:revision>
  <dcterms:created xsi:type="dcterms:W3CDTF">2021-04-30T17:20:43Z</dcterms:created>
  <dcterms:modified xsi:type="dcterms:W3CDTF">2021-04-30T20:28:34Z</dcterms:modified>
</cp:coreProperties>
</file>